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1498" r:id="rId2"/>
    <p:sldId id="259" r:id="rId3"/>
    <p:sldId id="269" r:id="rId4"/>
    <p:sldId id="260" r:id="rId5"/>
    <p:sldId id="268" r:id="rId6"/>
    <p:sldId id="261" r:id="rId7"/>
    <p:sldId id="263" r:id="rId8"/>
    <p:sldId id="1516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AFBF27-FB1D-4722-BA4D-0B86550C2FC3}" v="124" dt="2022-10-22T12:35:0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397" autoAdjust="0"/>
    <p:restoredTop sz="70850" autoAdjust="0"/>
  </p:normalViewPr>
  <p:slideViewPr>
    <p:cSldViewPr snapToGrid="0">
      <p:cViewPr varScale="1">
        <p:scale>
          <a:sx n="45" d="100"/>
          <a:sy n="45" d="100"/>
        </p:scale>
        <p:origin x="748" y="36"/>
      </p:cViewPr>
      <p:guideLst/>
    </p:cSldViewPr>
  </p:slideViewPr>
  <p:outlineViewPr>
    <p:cViewPr>
      <p:scale>
        <a:sx n="33" d="100"/>
        <a:sy n="33" d="100"/>
      </p:scale>
      <p:origin x="0" y="-2788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692" y="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447CAD76-551F-115A-7375-2AC249DCCA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422B736B-C097-1893-6525-CB2E64F0D4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3AC8EA00-A6B8-4396-B563-D16B9C9220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7A84871-BAC0-A495-B42A-A60204DD74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66DFE180-E8E5-4C15-A1F1-488B571550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A3C1457-831C-49AF-8446-9313024A96C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3028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171D6C1-70CB-473D-9AC8-BFFC39BB2BAA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14BD43C6-D81D-4AAB-93F1-325750607A3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1132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1" fontAlgn="t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70" name="Google Shape;3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31842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2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93345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3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44279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4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274779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5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2425077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6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176705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defRPr/>
            </a:pPr>
            <a:endParaRPr lang="he-IL" altLang="ha-Latn-NG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99DEBD-A895-4EF6-B3A7-CE949D8A7240}" type="slidenum">
              <a:rPr lang="he-IL" altLang="he-IL" smtClean="0"/>
              <a:pPr/>
              <a:t>7</a:t>
            </a:fld>
            <a:endParaRPr lang="he-IL" altLang="he-IL"/>
          </a:p>
        </p:txBody>
      </p:sp>
    </p:spTree>
    <p:extLst>
      <p:ext uri="{BB962C8B-B14F-4D97-AF65-F5344CB8AC3E}">
        <p14:creationId xmlns:p14="http://schemas.microsoft.com/office/powerpoint/2010/main" val="3045403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1" fontAlgn="t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70" name="Google Shape;3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3424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C07BE70-029E-46D4-BD95-59213737F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388DF68E-5529-4A36-B132-0D9D47F7E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90F1FF4-0D29-4FF3-8DC5-3CC8D4936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83033C2-1490-49DA-AE71-5234BA8F6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14E77E7-0366-4A5A-85E5-7291FF78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931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40D893-2B03-4CCC-A966-F41AC479E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329C1942-B76E-40A0-83C9-0B44B8327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955F530-F157-4C85-8A60-15EF6B64A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E63E73A-E7C8-4755-BDA6-299E07A4E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F10ED14-C467-46BB-8D22-5EF3DB5D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9171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FD80508-9BDC-451B-8643-8413C80AB9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32F7028-D859-4A1F-BB79-ABC0942F3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44BEA4C-DCF7-47F6-A563-09855FF14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514CD5-6CD7-425E-BB55-A93EEA5A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1841C46-A6FC-4BD8-8494-08828941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3192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 descr="טלמדינוס עם ארבעה רופאים">
            <a:extLst>
              <a:ext uri="{FF2B5EF4-FFF2-40B4-BE49-F238E27FC236}">
                <a16:creationId xmlns:a16="http://schemas.microsoft.com/office/drawing/2014/main" id="{D1BCB546-5BFF-5C41-298D-7D099766F5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Google Shape;374;p42">
            <a:extLst>
              <a:ext uri="{FF2B5EF4-FFF2-40B4-BE49-F238E27FC236}">
                <a16:creationId xmlns:a16="http://schemas.microsoft.com/office/drawing/2014/main" id="{CC1B0CF3-051A-5A40-D2F6-CEF1033A41E2}"/>
              </a:ext>
            </a:extLst>
          </p:cNvPr>
          <p:cNvSpPr txBox="1">
            <a:spLocks/>
          </p:cNvSpPr>
          <p:nvPr userDrawn="1"/>
        </p:nvSpPr>
        <p:spPr>
          <a:xfrm>
            <a:off x="9114838" y="6429564"/>
            <a:ext cx="3016333" cy="40727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1" anchor="ctr" anchorCtr="0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buSzPct val="38888"/>
            </a:pPr>
            <a:r>
              <a:rPr lang="he-IL" sz="1800" b="1" dirty="0">
                <a:solidFill>
                  <a:schemeClr val="bg1"/>
                </a:solidFill>
                <a:latin typeface="David"/>
                <a:ea typeface="David"/>
                <a:cs typeface="David"/>
                <a:sym typeface="David"/>
              </a:rPr>
              <a:t>מאגר תמונות מיקרוסופט 365</a:t>
            </a:r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11187157" y="6433337"/>
            <a:ext cx="495300" cy="27940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rtl="1" eaLnBrk="1" hangingPunct="1">
              <a:defRPr/>
            </a:pPr>
            <a:fld id="{BE7F1E11-9B6E-4653-A7FF-BDFAAFA713C3}" type="slidenum">
              <a:rPr lang="he-IL" altLang="he-IL" sz="1200" smtClean="0">
                <a:solidFill>
                  <a:srgbClr val="2D6B87"/>
                </a:solidFill>
              </a:rPr>
              <a:pPr rtl="1" eaLnBrk="1" hangingPunct="1">
                <a:defRPr/>
              </a:pPr>
              <a:t>‹#›</a:t>
            </a:fld>
            <a:endParaRPr lang="he-IL" altLang="he-IL" sz="1200" dirty="0">
              <a:solidFill>
                <a:srgbClr val="2D6B87"/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649288" y="247650"/>
            <a:ext cx="10929937" cy="779463"/>
          </a:xfrm>
          <a:prstGeom prst="roundRect">
            <a:avLst/>
          </a:prstGeom>
          <a:solidFill>
            <a:srgbClr val="0B53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defRPr/>
            </a:pPr>
            <a:endParaRPr lang="he-IL" dirty="0"/>
          </a:p>
        </p:txBody>
      </p:sp>
      <p:sp>
        <p:nvSpPr>
          <p:cNvPr id="3" name="Content Placeholder 2"/>
          <p:cNvSpPr>
            <a:spLocks noGrp="1" noChangeAspect="1"/>
          </p:cNvSpPr>
          <p:nvPr>
            <p:ph idx="1"/>
          </p:nvPr>
        </p:nvSpPr>
        <p:spPr>
          <a:xfrm>
            <a:off x="649480" y="1361794"/>
            <a:ext cx="10929746" cy="498130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1pPr>
            <a:lvl2pPr>
              <a:defRPr baseline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2pPr>
            <a:lvl3pPr>
              <a:defRPr baseline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3pPr>
            <a:lvl4pPr>
              <a:defRPr baseline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4pPr>
            <a:lvl5pPr>
              <a:defRPr baseline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e-I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479" y="147637"/>
            <a:ext cx="10930071" cy="879474"/>
          </a:xfr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defRPr>
            </a:lvl1pPr>
          </a:lstStyle>
          <a:p>
            <a:r>
              <a:rPr lang="en-US" dirty="0"/>
              <a:t>Click to edit Master title style</a:t>
            </a:r>
            <a:endParaRPr lang="he-IL" dirty="0"/>
          </a:p>
        </p:txBody>
      </p:sp>
      <p:sp>
        <p:nvSpPr>
          <p:cNvPr id="10" name="Google Shape;365;p41">
            <a:extLst>
              <a:ext uri="{FF2B5EF4-FFF2-40B4-BE49-F238E27FC236}">
                <a16:creationId xmlns:a16="http://schemas.microsoft.com/office/drawing/2014/main" id="{1CF75CC3-6142-304A-5EF0-B85E3CA9D3F5}"/>
              </a:ext>
            </a:extLst>
          </p:cNvPr>
          <p:cNvSpPr/>
          <p:nvPr userDrawn="1"/>
        </p:nvSpPr>
        <p:spPr>
          <a:xfrm>
            <a:off x="612774" y="1385453"/>
            <a:ext cx="10966451" cy="4848963"/>
          </a:xfrm>
          <a:prstGeom prst="rect">
            <a:avLst/>
          </a:prstGeom>
          <a:solidFill>
            <a:schemeClr val="lt1">
              <a:alpha val="89411"/>
            </a:schemeClr>
          </a:solidFill>
          <a:ln w="127000" cap="sq" cmpd="thinThick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8676742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629F1B2-7D0E-4BA7-B899-8B47B5A09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241D165-77DE-45DD-B67F-5A353275B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8AD2C25-094A-4C79-A614-5C63641C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6108E19-65E8-4836-A626-74BE361DC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12BC67E-8029-4E32-8C72-F7DC78C2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3894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19616B-2A35-45A8-A906-79857DF9D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BF996A9-440F-49A6-A268-640F2CE35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2AAFFD2-92E5-46A2-9EDC-ECB10D17F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98307D0-68A6-4AB6-B69E-2CF5B1970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5878239-869D-4A9A-87B3-A0AA3110E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200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683D0C3-287F-4F90-B2AB-954E833A0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E95A116-3BEB-46FB-A943-64C9233F00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806A487-AF6B-47EE-80A8-92965E3D9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25D9ED5-6B1F-4668-B5EA-4F0C3EFF2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4054B15-0A78-43A0-A623-FD71C4EC8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ADE8816-63EE-4BA7-B7B4-1BA94E7A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569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FC3A7D3-5A75-4ABA-BD05-576743DED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D99EC59-FE3D-4DCD-B15E-EF5E33BC9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DBC8D714-D73D-4F4E-A9F9-05C7CE892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D65934E6-4D12-4315-9DCD-03E1FA5CD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6424CC9D-67ED-4355-BAB4-AD46566A6C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360FDED0-5C29-4375-BF0A-D7B1C4EBB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3B2D6F0-459A-48F0-AD97-2359B2849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CBC1BB53-90B4-4AB2-A635-8965F0754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6790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תמונה 7" descr="טלמדינוס עם ארבעה רופאים">
            <a:extLst>
              <a:ext uri="{FF2B5EF4-FFF2-40B4-BE49-F238E27FC236}">
                <a16:creationId xmlns:a16="http://schemas.microsoft.com/office/drawing/2014/main" id="{9E2A6692-285D-723D-5301-8B799888A9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Google Shape;374;p42">
            <a:extLst>
              <a:ext uri="{FF2B5EF4-FFF2-40B4-BE49-F238E27FC236}">
                <a16:creationId xmlns:a16="http://schemas.microsoft.com/office/drawing/2014/main" id="{1BC79721-74FD-0F5A-B45F-51E826617269}"/>
              </a:ext>
            </a:extLst>
          </p:cNvPr>
          <p:cNvSpPr txBox="1">
            <a:spLocks/>
          </p:cNvSpPr>
          <p:nvPr userDrawn="1"/>
        </p:nvSpPr>
        <p:spPr>
          <a:xfrm>
            <a:off x="9114838" y="6429564"/>
            <a:ext cx="3016333" cy="40727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1" anchor="ctr" anchorCtr="0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buSzPct val="38888"/>
            </a:pPr>
            <a:r>
              <a:rPr lang="he-IL" sz="1800" b="1" dirty="0">
                <a:solidFill>
                  <a:schemeClr val="bg1"/>
                </a:solidFill>
                <a:latin typeface="David"/>
                <a:ea typeface="David"/>
                <a:cs typeface="David"/>
                <a:sym typeface="David"/>
              </a:rPr>
              <a:t>מאגר תמונות מיקרוסופט 365</a:t>
            </a:r>
          </a:p>
        </p:txBody>
      </p:sp>
    </p:spTree>
    <p:extLst>
      <p:ext uri="{BB962C8B-B14F-4D97-AF65-F5344CB8AC3E}">
        <p14:creationId xmlns:p14="http://schemas.microsoft.com/office/powerpoint/2010/main" val="363663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924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30D7D0C-E95B-40F1-9134-B0953A4A0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C398527-EF0F-4B5D-A639-702129CDF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6E30E4F-1073-4D92-893E-DC6A8CF6E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075BC86-A055-4EFA-87E7-5576E371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782E929-B9C2-4372-859A-BAED9CC23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7556B3F-78B2-4E50-B96A-D1603F51A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0863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BD48A98-9C85-4577-9477-18AC33AF1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EB9C7764-566D-4DA8-90C0-720AC370E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C6BF286-6D9F-4177-AB93-C77A12A86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83F577B-0EE4-47E8-9C41-D2ED3F12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AF91F9B-6C7D-4309-BD78-D31A36E76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F43E42B-0C6C-417F-846E-18C3BC331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235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0E1E20F-6F11-4ADD-BCDA-B0201C637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0947AC5-38C9-46AA-A1E3-16F6BD54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0323B74-3105-463E-9434-4251AAB816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11A00-94B0-4E59-B82B-D442EA4D63B8}" type="datetimeFigureOut">
              <a:rPr lang="he-IL" smtClean="0"/>
              <a:t>ט'/כסלו/תשפ"ה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E2B88DA-BC23-4BC0-A806-913B92707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69B9461-7B07-4676-9729-B2533D440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0AEC3-1834-4716-84B0-804F55EADC0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872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gallery dir="r"/>
      </p:transition>
    </mc:Choice>
    <mc:Fallback xmlns="">
      <p:transition spd="slow">
        <p:fade/>
      </p:transition>
    </mc:Fallback>
  </mc:AlternateConten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42">
            <a:extLst>
              <a:ext uri="{FF2B5EF4-FFF2-40B4-BE49-F238E27FC236}">
                <a16:creationId xmlns:a16="http://schemas.microsoft.com/office/drawing/2014/main" id="{A0883AF4-5E13-61BD-60CD-1A61CF1CF823}"/>
              </a:ext>
            </a:extLst>
          </p:cNvPr>
          <p:cNvSpPr/>
          <p:nvPr/>
        </p:nvSpPr>
        <p:spPr>
          <a:xfrm>
            <a:off x="1863212" y="1880715"/>
            <a:ext cx="8465574" cy="772121"/>
          </a:xfrm>
          <a:prstGeom prst="rect">
            <a:avLst/>
          </a:prstGeom>
          <a:solidFill>
            <a:schemeClr val="lt1">
              <a:alpha val="89411"/>
            </a:schemeClr>
          </a:solidFill>
          <a:ln w="127000" cap="sq" cmpd="thinThick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rtl="0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" name="Google Shape;374;p42">
            <a:extLst>
              <a:ext uri="{FF2B5EF4-FFF2-40B4-BE49-F238E27FC236}">
                <a16:creationId xmlns:a16="http://schemas.microsoft.com/office/drawing/2014/main" id="{224112F6-FF6F-A60B-EA32-879698554D3C}"/>
              </a:ext>
            </a:extLst>
          </p:cNvPr>
          <p:cNvSpPr txBox="1">
            <a:spLocks/>
          </p:cNvSpPr>
          <p:nvPr/>
        </p:nvSpPr>
        <p:spPr>
          <a:xfrm>
            <a:off x="2818223" y="1918692"/>
            <a:ext cx="6310518" cy="78021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1" anchor="ctr" anchorCtr="0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spcBef>
                <a:spcPts val="0"/>
              </a:spcBef>
              <a:buSzPct val="38888"/>
            </a:pPr>
            <a:r>
              <a:rPr lang="he-IL" sz="3600" b="1">
                <a:solidFill>
                  <a:srgbClr val="0070C0"/>
                </a:solidFill>
                <a:latin typeface="David"/>
                <a:ea typeface="David"/>
                <a:cs typeface="David"/>
                <a:sym typeface="David"/>
              </a:rPr>
              <a:t>תיק פרויקט גמר</a:t>
            </a:r>
            <a:endParaRPr lang="he-IL" sz="3600" b="1" dirty="0">
              <a:solidFill>
                <a:srgbClr val="0070C0"/>
              </a:solidFill>
              <a:latin typeface="David"/>
              <a:ea typeface="David"/>
              <a:cs typeface="David"/>
              <a:sym typeface="David"/>
            </a:endParaRPr>
          </a:p>
        </p:txBody>
      </p:sp>
      <p:sp>
        <p:nvSpPr>
          <p:cNvPr id="6" name="Google Shape;365;p41">
            <a:extLst>
              <a:ext uri="{FF2B5EF4-FFF2-40B4-BE49-F238E27FC236}">
                <a16:creationId xmlns:a16="http://schemas.microsoft.com/office/drawing/2014/main" id="{840E23D2-36B1-1BE8-4CC8-FAA974F95C09}"/>
              </a:ext>
            </a:extLst>
          </p:cNvPr>
          <p:cNvSpPr/>
          <p:nvPr/>
        </p:nvSpPr>
        <p:spPr>
          <a:xfrm>
            <a:off x="712996" y="415071"/>
            <a:ext cx="10520973" cy="1185242"/>
          </a:xfrm>
          <a:prstGeom prst="rect">
            <a:avLst/>
          </a:prstGeom>
          <a:solidFill>
            <a:schemeClr val="lt1">
              <a:alpha val="89411"/>
            </a:schemeClr>
          </a:solidFill>
          <a:ln w="127000" cap="sq" cmpd="thinThick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375;p42">
            <a:extLst>
              <a:ext uri="{FF2B5EF4-FFF2-40B4-BE49-F238E27FC236}">
                <a16:creationId xmlns:a16="http://schemas.microsoft.com/office/drawing/2014/main" id="{47064DD6-B5BF-3F30-27D4-4EBC3451BE2F}"/>
              </a:ext>
            </a:extLst>
          </p:cNvPr>
          <p:cNvSpPr txBox="1"/>
          <p:nvPr/>
        </p:nvSpPr>
        <p:spPr>
          <a:xfrm>
            <a:off x="2936542" y="438180"/>
            <a:ext cx="6318913" cy="1185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he-IL" sz="3600" b="1" dirty="0">
                <a:latin typeface="David" panose="020E0502060401010101" pitchFamily="34" charset="-79"/>
                <a:cs typeface="David" panose="020E0502060401010101" pitchFamily="34" charset="-79"/>
              </a:rPr>
              <a:t>קורס דיני סייבר למהנדסי תוכנה</a:t>
            </a:r>
            <a:endParaRPr lang="he-IL" sz="2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Google Shape;375;p42">
            <a:extLst>
              <a:ext uri="{FF2B5EF4-FFF2-40B4-BE49-F238E27FC236}">
                <a16:creationId xmlns:a16="http://schemas.microsoft.com/office/drawing/2014/main" id="{4188AB13-4054-2B9E-EEA1-20F11A6BC7A2}"/>
              </a:ext>
            </a:extLst>
          </p:cNvPr>
          <p:cNvSpPr txBox="1"/>
          <p:nvPr/>
        </p:nvSpPr>
        <p:spPr>
          <a:xfrm>
            <a:off x="5822150" y="3558052"/>
            <a:ext cx="5411819" cy="237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he-IL" sz="4400" b="1" dirty="0">
                <a:latin typeface="David" panose="020E0502060401010101" pitchFamily="34" charset="-79"/>
                <a:cs typeface="David" panose="020E0502060401010101" pitchFamily="34" charset="-79"/>
              </a:rPr>
              <a:t>שמות המגישים:</a:t>
            </a:r>
          </a:p>
          <a:p>
            <a:pPr marL="742950" indent="-742950">
              <a:buAutoNum type="arabicPeriod"/>
            </a:pPr>
            <a:r>
              <a:rPr lang="he-IL" sz="4000" b="1" dirty="0">
                <a:latin typeface="David" panose="020E0502060401010101" pitchFamily="34" charset="-79"/>
                <a:cs typeface="David" panose="020E0502060401010101" pitchFamily="34" charset="-79"/>
              </a:rPr>
              <a:t>משה פלדמן</a:t>
            </a:r>
          </a:p>
          <a:p>
            <a:pPr marL="742950" indent="-742950">
              <a:buAutoNum type="arabicPeriod"/>
            </a:pPr>
            <a:r>
              <a:rPr lang="he-IL" sz="4000" b="1" dirty="0">
                <a:latin typeface="David" panose="020E0502060401010101" pitchFamily="34" charset="-79"/>
                <a:cs typeface="David" panose="020E0502060401010101" pitchFamily="34" charset="-79"/>
              </a:rPr>
              <a:t>שניאור אמיר</a:t>
            </a:r>
          </a:p>
          <a:p>
            <a:pPr marL="742950" indent="-742950">
              <a:buAutoNum type="arabicPeriod"/>
            </a:pPr>
            <a:r>
              <a:rPr lang="he-IL" sz="4000" b="1" dirty="0">
                <a:latin typeface="David" panose="020E0502060401010101" pitchFamily="34" charset="-79"/>
                <a:cs typeface="David" panose="020E0502060401010101" pitchFamily="34" charset="-79"/>
              </a:rPr>
              <a:t>מנדי שרון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31F96D4-15AB-FBCE-E9E1-4ECC69998D13}"/>
              </a:ext>
            </a:extLst>
          </p:cNvPr>
          <p:cNvSpPr/>
          <p:nvPr/>
        </p:nvSpPr>
        <p:spPr>
          <a:xfrm>
            <a:off x="89723" y="5936882"/>
            <a:ext cx="5456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584200" rtl="1" eaLnBrk="1"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he-IL" sz="28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מנחה אקדמי מקצועי: עו"ד איתן עמרם</a:t>
            </a:r>
          </a:p>
        </p:txBody>
      </p:sp>
      <p:sp>
        <p:nvSpPr>
          <p:cNvPr id="10" name="Google Shape;375;p42">
            <a:extLst>
              <a:ext uri="{FF2B5EF4-FFF2-40B4-BE49-F238E27FC236}">
                <a16:creationId xmlns:a16="http://schemas.microsoft.com/office/drawing/2014/main" id="{ACE85207-8498-0A86-D366-468F1C4129E6}"/>
              </a:ext>
            </a:extLst>
          </p:cNvPr>
          <p:cNvSpPr txBox="1"/>
          <p:nvPr/>
        </p:nvSpPr>
        <p:spPr>
          <a:xfrm>
            <a:off x="6772618" y="5977730"/>
            <a:ext cx="5456999" cy="6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he-IL" sz="28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תאריך הגשה: 2024\12\12</a:t>
            </a:r>
            <a:endParaRPr lang="he-IL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9" name="Audio 58">
            <a:hlinkClick r:id="" action="ppaction://media"/>
            <a:extLst>
              <a:ext uri="{FF2B5EF4-FFF2-40B4-BE49-F238E27FC236}">
                <a16:creationId xmlns:a16="http://schemas.microsoft.com/office/drawing/2014/main" id="{FA75376A-4116-0DE9-0438-32FAE9F53B1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82554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1872"/>
    </mc:Choice>
    <mc:Fallback>
      <p:transition advTm="21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000"/>
                            </p:stCondLst>
                            <p:childTnLst>
                              <p:par>
                                <p:cTn id="2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0"/>
                            </p:stCondLst>
                            <p:childTnLst>
                              <p:par>
                                <p:cTn id="2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0"/>
                            </p:stCondLst>
                            <p:childTnLst>
                              <p:par>
                                <p:cTn id="3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000"/>
                            </p:stCondLst>
                            <p:childTnLst>
                              <p:par>
                                <p:cTn id="4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  <p:bldLst>
      <p:bldP spid="2" grpId="0" animBg="1"/>
      <p:bldP spid="5" grpId="0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אודות הפרויקט</a:t>
            </a:r>
            <a:endParaRPr lang="he-IL" sz="2700" dirty="0"/>
          </a:p>
        </p:txBody>
      </p:sp>
      <p:sp>
        <p:nvSpPr>
          <p:cNvPr id="4" name="TextBox 3"/>
          <p:cNvSpPr txBox="1"/>
          <p:nvPr/>
        </p:nvSpPr>
        <p:spPr>
          <a:xfrm>
            <a:off x="838454" y="1463040"/>
            <a:ext cx="10692892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פלטפורמה אינטראקטיבית שמנגישה מידע משפטי על פרטיות וזכויות ברשת, המיועדת לקהל הרחב.</a:t>
            </a:r>
          </a:p>
          <a:p>
            <a:pPr algn="r" rtl="1"/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האתר יכלול תוספים לנגישות כדי לאפשר שימוש גם לבעלי מוגבלוית.</a:t>
            </a:r>
          </a:p>
          <a:p>
            <a:pPr algn="r" rtl="1"/>
            <a:endParaRPr lang="he-IL" sz="36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endParaRPr lang="he-IL" sz="36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5BDE21E0-9932-FA8E-6053-ECD0F6DC39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3598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8141">
        <p14:prism dir="r"/>
      </p:transition>
    </mc:Choice>
    <mc:Fallback>
      <p:transition spd="slow" advTm="381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תיאור פונקציונאלי של הפתרון</a:t>
            </a:r>
            <a:endParaRPr lang="he-IL" sz="2700" dirty="0"/>
          </a:p>
        </p:txBody>
      </p:sp>
      <p:sp>
        <p:nvSpPr>
          <p:cNvPr id="3" name="TextBox 2"/>
          <p:cNvSpPr txBox="1"/>
          <p:nvPr/>
        </p:nvSpPr>
        <p:spPr>
          <a:xfrm>
            <a:off x="838454" y="1261872"/>
            <a:ext cx="10692892" cy="477053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571500" indent="-571500" algn="r" rtl="1">
              <a:buFont typeface="Wingdings" panose="05000000000000000000" pitchFamily="2" charset="2"/>
              <a:buChar char="v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הכשלים כיום</a:t>
            </a:r>
          </a:p>
          <a:p>
            <a:pPr lvl="1" algn="r" rtl="1"/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1. חוסר במודעות לזכויות משתמשים ברשת.</a:t>
            </a:r>
            <a:endParaRPr lang="he-IL" sz="20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lvl="1" algn="r" rtl="1"/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2. קושי בהבנה של חוקים משפטיים מורכבים.</a:t>
            </a:r>
          </a:p>
          <a:p>
            <a:pPr lvl="1" algn="r" rtl="1"/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3. חוסר התאמה לאנשים עם מוגבלויות</a:t>
            </a:r>
          </a:p>
          <a:p>
            <a:pPr lvl="1" algn="r" rtl="1"/>
            <a:endParaRPr lang="he-IL" sz="36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571500" indent="-571500" algn="r" rtl="1">
              <a:buFont typeface="Wingdings" panose="05000000000000000000" pitchFamily="2" charset="2"/>
              <a:buChar char="v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היתרונות בתום יישום הפתרון 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הנגשת מידע בצורה פשוטה ונגישה</a:t>
            </a:r>
            <a:endParaRPr lang="he-IL" sz="20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יצירת מודעות לנושאים חשובים בזכויות פרטיות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אתר ידידותי לבעלי מוגבלויות עם תוספים כגון שינוי גודל טקסט, שינוי צבע רקע ועוד...</a:t>
            </a:r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A3F6D9AF-2E0F-037C-213E-89A66A99E90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490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613">
        <p14:prism dir="r"/>
      </p:transition>
    </mc:Choice>
    <mc:Fallback>
      <p:transition spd="slow" advTm="336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תיאור תהליך של הפתרון</a:t>
            </a:r>
            <a:endParaRPr lang="he-IL" sz="27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40A0E7-3A99-55F6-5174-69E3FEB105DD}"/>
              </a:ext>
            </a:extLst>
          </p:cNvPr>
          <p:cNvSpPr/>
          <p:nvPr/>
        </p:nvSpPr>
        <p:spPr>
          <a:xfrm>
            <a:off x="9486901" y="1628774"/>
            <a:ext cx="1828800" cy="14430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dirty="0"/>
              <a:t>דף בית:</a:t>
            </a:r>
          </a:p>
          <a:p>
            <a:pPr algn="ctr"/>
            <a:r>
              <a:rPr lang="he-IL" dirty="0"/>
              <a:t>-תפריט ניווט</a:t>
            </a:r>
          </a:p>
          <a:p>
            <a:pPr algn="ctr"/>
            <a:r>
              <a:rPr lang="he-IL" dirty="0"/>
              <a:t>-תקציר האתר</a:t>
            </a:r>
          </a:p>
          <a:p>
            <a:pPr algn="ctr"/>
            <a:endParaRPr lang="en-IL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F8AF7C4-A549-AF35-959C-14DB68BB15AA}"/>
              </a:ext>
            </a:extLst>
          </p:cNvPr>
          <p:cNvSpPr/>
          <p:nvPr/>
        </p:nvSpPr>
        <p:spPr>
          <a:xfrm rot="10800000">
            <a:off x="8915388" y="2143126"/>
            <a:ext cx="400050" cy="2571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6E9C0B5-8C57-C6ED-0F86-6811170DE8BF}"/>
              </a:ext>
            </a:extLst>
          </p:cNvPr>
          <p:cNvSpPr/>
          <p:nvPr/>
        </p:nvSpPr>
        <p:spPr>
          <a:xfrm>
            <a:off x="6386509" y="1628774"/>
            <a:ext cx="2257425" cy="14430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dirty="0"/>
              <a:t>מידע משפטי:</a:t>
            </a:r>
          </a:p>
          <a:p>
            <a:pPr algn="ctr"/>
            <a:r>
              <a:rPr lang="he-IL" dirty="0"/>
              <a:t>-חוקים מרכזיים</a:t>
            </a:r>
          </a:p>
          <a:p>
            <a:pPr algn="ctr"/>
            <a:r>
              <a:rPr lang="he-IL" dirty="0"/>
              <a:t>-קישורים לאתרים חיצוניים בעלי מידע משפטי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F706706-19F6-61AF-A2C9-F9C82A554BCA}"/>
              </a:ext>
            </a:extLst>
          </p:cNvPr>
          <p:cNvSpPr/>
          <p:nvPr/>
        </p:nvSpPr>
        <p:spPr>
          <a:xfrm rot="10800000">
            <a:off x="5605467" y="2143126"/>
            <a:ext cx="400050" cy="2571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38A82D-D0BF-D060-D136-8B5567BAD092}"/>
              </a:ext>
            </a:extLst>
          </p:cNvPr>
          <p:cNvSpPr/>
          <p:nvPr/>
        </p:nvSpPr>
        <p:spPr>
          <a:xfrm>
            <a:off x="3076588" y="1628773"/>
            <a:ext cx="2257425" cy="14430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dirty="0"/>
              <a:t>שאלות ותשובות:</a:t>
            </a:r>
          </a:p>
          <a:p>
            <a:pPr algn="ctr"/>
            <a:r>
              <a:rPr lang="he-IL" dirty="0"/>
              <a:t>-שאלות נפוצות</a:t>
            </a:r>
          </a:p>
          <a:p>
            <a:pPr algn="ctr"/>
            <a:r>
              <a:rPr lang="he-IL" dirty="0"/>
              <a:t>-שליחת שאלה\תשובה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0BC467-55E9-B741-3B8C-9526845DEE09}"/>
              </a:ext>
            </a:extLst>
          </p:cNvPr>
          <p:cNvSpPr/>
          <p:nvPr/>
        </p:nvSpPr>
        <p:spPr>
          <a:xfrm>
            <a:off x="9058276" y="3638549"/>
            <a:ext cx="2257425" cy="14430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dirty="0"/>
              <a:t>צור קשר:</a:t>
            </a:r>
          </a:p>
          <a:p>
            <a:pPr algn="ctr"/>
            <a:r>
              <a:rPr lang="he-IL" dirty="0"/>
              <a:t>-טופס פנייה</a:t>
            </a:r>
          </a:p>
          <a:p>
            <a:pPr algn="ctr"/>
            <a:r>
              <a:rPr lang="he-IL" dirty="0"/>
              <a:t>-קישורים לרשתות חברתיות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ACD7512A-39CD-F20C-762B-0D5157259C91}"/>
              </a:ext>
            </a:extLst>
          </p:cNvPr>
          <p:cNvSpPr/>
          <p:nvPr/>
        </p:nvSpPr>
        <p:spPr>
          <a:xfrm rot="10800000">
            <a:off x="8243884" y="4231480"/>
            <a:ext cx="400050" cy="2571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54E87F1-BF67-DD41-05E8-7F91EC622346}"/>
              </a:ext>
            </a:extLst>
          </p:cNvPr>
          <p:cNvSpPr/>
          <p:nvPr/>
        </p:nvSpPr>
        <p:spPr>
          <a:xfrm>
            <a:off x="5464968" y="3638548"/>
            <a:ext cx="2257425" cy="14430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e-IL" dirty="0"/>
              <a:t>תוסף נגשות:</a:t>
            </a:r>
          </a:p>
          <a:p>
            <a:pPr algn="ctr"/>
            <a:r>
              <a:rPr lang="he-IL" dirty="0"/>
              <a:t>-הוספת סרגל נגישות לכל הדפים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F76959-AF31-F5DF-3C33-B43764C2F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51203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67672">
        <p14:prism dir="r"/>
      </p:transition>
    </mc:Choice>
    <mc:Fallback>
      <p:transition spd="slow" advTm="676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תיאור תכונות הפתרון לפי שלבי הפיתוח</a:t>
            </a:r>
            <a:endParaRPr lang="he-IL" sz="2700" dirty="0"/>
          </a:p>
        </p:txBody>
      </p:sp>
      <p:sp>
        <p:nvSpPr>
          <p:cNvPr id="3" name="TextBox 2"/>
          <p:cNvSpPr txBox="1"/>
          <p:nvPr/>
        </p:nvSpPr>
        <p:spPr>
          <a:xfrm>
            <a:off x="838454" y="1261872"/>
            <a:ext cx="10692892" cy="507831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571500" indent="-571500" algn="r" rtl="1">
              <a:buFont typeface="Wingdings" panose="05000000000000000000" pitchFamily="2" charset="2"/>
              <a:buChar char="v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פיתוח שלב א'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יצירת עיצוב בסיסי של האתר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הוספת תכני מידע משפטי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הוספת שאלות נפוצות ותשובות</a:t>
            </a:r>
          </a:p>
          <a:p>
            <a:pPr algn="r" rtl="1"/>
            <a:endParaRPr lang="he-IL" sz="36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571500" indent="-571500" algn="r" rtl="1">
              <a:buFont typeface="Wingdings" panose="05000000000000000000" pitchFamily="2" charset="2"/>
              <a:buChar char="v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פיתוח שלב ב'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שילוב תוספי נגישות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הוספת אופציה להזנת שאלות</a:t>
            </a:r>
          </a:p>
          <a:p>
            <a:pPr marL="1028700" lvl="1" indent="-571500" algn="r" rtl="1">
              <a:buFont typeface="Wingdings" panose="05000000000000000000" pitchFamily="2" charset="2"/>
              <a:buChar char="ü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ממשק נפרד למנהל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620D972-002E-A61B-3458-78DDA56F3F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9951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57870">
        <p14:prism dir="r"/>
      </p:transition>
    </mc:Choice>
    <mc:Fallback>
      <p:transition spd="slow" advTm="578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מידע טכנולוגי כללי על הפתרון </a:t>
            </a:r>
            <a:endParaRPr lang="he-IL" sz="2700" dirty="0"/>
          </a:p>
        </p:txBody>
      </p:sp>
      <p:sp>
        <p:nvSpPr>
          <p:cNvPr id="4" name="TextBox 3"/>
          <p:cNvSpPr txBox="1"/>
          <p:nvPr/>
        </p:nvSpPr>
        <p:spPr>
          <a:xfrm>
            <a:off x="838454" y="1363024"/>
            <a:ext cx="10692892" cy="50090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הפתרון כולל את הרכיבים הבאים:</a:t>
            </a:r>
            <a:endParaRPr lang="en-GB" sz="36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מערכת לקבלת מידע. תוספי נגישות מותאמים </a:t>
            </a:r>
          </a:p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(מערכות הפעלה הנתמכים ע"י הפתרון)</a:t>
            </a:r>
            <a:endParaRPr lang="en-GB" sz="3600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כל הדפדפנים העיקריים (</a:t>
            </a:r>
            <a:r>
              <a:rPr lang="en-GB" sz="3600" dirty="0">
                <a:latin typeface="David" panose="020E0502060401010101" pitchFamily="34" charset="-79"/>
                <a:cs typeface="David" panose="020E0502060401010101" pitchFamily="34" charset="-79"/>
              </a:rPr>
              <a:t>chrome, edge</a:t>
            </a: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)</a:t>
            </a:r>
          </a:p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(כלי הפיתוח) </a:t>
            </a:r>
          </a:p>
          <a:p>
            <a:pPr marL="571500" indent="-571500" algn="r" rt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sz="3600" dirty="0">
                <a:latin typeface="David" panose="020E0502060401010101" pitchFamily="34" charset="-79"/>
                <a:cs typeface="David" panose="020E0502060401010101" pitchFamily="34" charset="-79"/>
              </a:rPr>
              <a:t>Html, </a:t>
            </a:r>
            <a:r>
              <a:rPr lang="en-GB" sz="3600" dirty="0" err="1">
                <a:latin typeface="David" panose="020E0502060401010101" pitchFamily="34" charset="-79"/>
                <a:cs typeface="David" panose="020E0502060401010101" pitchFamily="34" charset="-79"/>
              </a:rPr>
              <a:t>css</a:t>
            </a:r>
            <a:r>
              <a:rPr lang="en-GB" sz="3600" dirty="0"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GB" sz="3600" dirty="0" err="1">
                <a:latin typeface="David" panose="020E0502060401010101" pitchFamily="34" charset="-79"/>
                <a:cs typeface="David" panose="020E0502060401010101" pitchFamily="34" charset="-79"/>
              </a:rPr>
              <a:t>javaScript</a:t>
            </a:r>
            <a:endParaRPr lang="he-IL" sz="36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33437F5-B9ED-5217-FFC6-2A1A69B0EC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0459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904">
        <p14:prism dir="r"/>
      </p:transition>
    </mc:Choice>
    <mc:Fallback>
      <p:transition spd="slow" advTm="439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0" y="182563"/>
            <a:ext cx="10515600" cy="87947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he-IL" dirty="0"/>
              <a:t>הצגת הפתרון בפני הכיתה</a:t>
            </a:r>
            <a:endParaRPr lang="he-IL" sz="2700" dirty="0"/>
          </a:p>
        </p:txBody>
      </p:sp>
      <p:sp>
        <p:nvSpPr>
          <p:cNvPr id="3" name="TextBox 2"/>
          <p:cNvSpPr txBox="1"/>
          <p:nvPr/>
        </p:nvSpPr>
        <p:spPr>
          <a:xfrm>
            <a:off x="4360291" y="1968853"/>
            <a:ext cx="364921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5400" dirty="0">
                <a:latin typeface="David" panose="020E0502060401010101" pitchFamily="34" charset="-79"/>
                <a:cs typeface="David" panose="020E0502060401010101" pitchFamily="34" charset="-79"/>
              </a:rPr>
              <a:t>הצגת הפתרון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91661" y="4055030"/>
            <a:ext cx="4586478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3600" dirty="0">
                <a:latin typeface="David" panose="020E0502060401010101" pitchFamily="34" charset="-79"/>
                <a:cs typeface="David" panose="020E0502060401010101" pitchFamily="34" charset="-79"/>
              </a:rPr>
              <a:t>(פרונטאלי/הדמיה/סרטון)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32F5663-1490-6107-E825-21ADC960C1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20759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20081">
        <p14:prism dir="r"/>
      </p:transition>
    </mc:Choice>
    <mc:Fallback>
      <p:transition spd="slow" advTm="200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/>
          <p:nvPr/>
        </p:nvSpPr>
        <p:spPr>
          <a:xfrm>
            <a:off x="3343701" y="3390944"/>
            <a:ext cx="5049672" cy="834252"/>
          </a:xfrm>
          <a:prstGeom prst="rect">
            <a:avLst/>
          </a:prstGeom>
          <a:solidFill>
            <a:schemeClr val="lt1">
              <a:alpha val="89411"/>
            </a:schemeClr>
          </a:solidFill>
          <a:ln w="127000" cap="sq" cmpd="thinThick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rtl="0">
              <a:buClr>
                <a:srgbClr val="000000"/>
              </a:buClr>
              <a:buSzPts val="1800"/>
            </a:pPr>
            <a:endParaRPr>
              <a:solidFill>
                <a:schemeClr val="lt1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374" name="Google Shape;374;p42"/>
          <p:cNvSpPr txBox="1">
            <a:spLocks noGrp="1"/>
          </p:cNvSpPr>
          <p:nvPr>
            <p:ph type="title" idx="4294967295"/>
          </p:nvPr>
        </p:nvSpPr>
        <p:spPr>
          <a:xfrm>
            <a:off x="2826866" y="3374566"/>
            <a:ext cx="6310518" cy="78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38888"/>
              <a:buNone/>
            </a:pPr>
            <a:r>
              <a:rPr lang="he-IL" sz="4000" b="1" dirty="0">
                <a:solidFill>
                  <a:schemeClr val="dk1"/>
                </a:solidFill>
                <a:latin typeface="David"/>
                <a:ea typeface="David"/>
                <a:cs typeface="David"/>
                <a:sym typeface="David"/>
              </a:rPr>
              <a:t>תודה על ההקשבה</a:t>
            </a:r>
            <a:endParaRPr sz="4000" b="1" dirty="0">
              <a:solidFill>
                <a:schemeClr val="dk1"/>
              </a:solidFill>
              <a:latin typeface="David"/>
              <a:ea typeface="David"/>
              <a:cs typeface="David"/>
              <a:sym typeface="David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D572EA6-82AF-CFFF-5F2F-4A093BA2EEF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298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6191">
        <p14:prism dir="r"/>
      </p:transition>
    </mc:Choice>
    <mc:Fallback>
      <p:transition spd="slow" advTm="61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8|7|4.6|6.9|24.2|10.3|10.5|7.3|3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5|2.3|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8|7|4.6|6.9|24.2|10.3|10.5|7.3|33.3"/>
</p:tagLst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5145</TotalTime>
  <Words>273</Words>
  <Application>Microsoft Office PowerPoint</Application>
  <PresentationFormat>Widescreen</PresentationFormat>
  <Paragraphs>63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David</vt:lpstr>
      <vt:lpstr>Wingdings</vt:lpstr>
      <vt:lpstr>ערכת נושא Office</vt:lpstr>
      <vt:lpstr>PowerPoint Presentation</vt:lpstr>
      <vt:lpstr>אודות הפרויקט</vt:lpstr>
      <vt:lpstr>תיאור פונקציונאלי של הפתרון</vt:lpstr>
      <vt:lpstr>תיאור תהליך של הפתרון</vt:lpstr>
      <vt:lpstr>תיאור תכונות הפתרון לפי שלבי הפיתוח</vt:lpstr>
      <vt:lpstr>מידע טכנולוגי כללי על הפתרון </vt:lpstr>
      <vt:lpstr>הצגת הפתרון בפני הכיתה</vt:lpstr>
      <vt:lpstr>תודה על ההקשבה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איתן עמרם</dc:creator>
  <cp:lastModifiedBy>Moshe Feldman</cp:lastModifiedBy>
  <cp:revision>55</cp:revision>
  <dcterms:created xsi:type="dcterms:W3CDTF">2022-02-13T05:30:22Z</dcterms:created>
  <dcterms:modified xsi:type="dcterms:W3CDTF">2024-12-10T23:30:38Z</dcterms:modified>
</cp:coreProperties>
</file>

<file path=docProps/thumbnail.jpeg>
</file>